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8" r:id="rId5"/>
  </p:sldIdLst>
  <p:sldSz cx="6858000" cy="9906000" type="A4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CC33"/>
    <a:srgbClr val="CCFFFF"/>
    <a:srgbClr val="99FF66"/>
    <a:srgbClr val="00FF00"/>
    <a:srgbClr val="CCFFCC"/>
    <a:srgbClr val="0000CC"/>
    <a:srgbClr val="FF00FF"/>
    <a:srgbClr val="3366FF"/>
    <a:srgbClr val="FFFFCC"/>
    <a:srgbClr val="6699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735" autoAdjust="0"/>
    <p:restoredTop sz="96429" autoAdjust="0"/>
  </p:normalViewPr>
  <p:slideViewPr>
    <p:cSldViewPr>
      <p:cViewPr varScale="1">
        <p:scale>
          <a:sx n="80" d="100"/>
          <a:sy n="80" d="100"/>
        </p:scale>
        <p:origin x="3654" y="96"/>
      </p:cViewPr>
      <p:guideLst>
        <p:guide orient="horz" pos="312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514350" y="3077283"/>
            <a:ext cx="5829300" cy="2123369"/>
          </a:xfrm>
        </p:spPr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028700" y="5613400"/>
            <a:ext cx="4800600" cy="25315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ja-JP" altLang="en-US"/>
              <a:t>マスタ サブタイトルの書式設定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41735" y="6365522"/>
            <a:ext cx="5829300" cy="196744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541735" y="4198587"/>
            <a:ext cx="5829300" cy="216693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34290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86150" y="2311402"/>
            <a:ext cx="3028950" cy="653750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217385"/>
            <a:ext cx="303014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342900" y="3141486"/>
            <a:ext cx="303014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3483770" y="2217385"/>
            <a:ext cx="3031331" cy="92410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3483770" y="3141486"/>
            <a:ext cx="3031331" cy="570741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42901" y="394406"/>
            <a:ext cx="2256235" cy="1678517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2681288" y="394406"/>
            <a:ext cx="3833813" cy="845449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342901" y="2072923"/>
            <a:ext cx="2256235" cy="677598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344216" y="6934201"/>
            <a:ext cx="4114800" cy="81862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344216" y="885119"/>
            <a:ext cx="4114800" cy="59436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kumimoji="1" lang="ja-JP" altLang="en-US"/>
              <a:t>アイコンをクリックして図を追加</a:t>
            </a:r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344216" y="7752823"/>
            <a:ext cx="4114800" cy="116257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kumimoji="1" lang="ja-JP" altLang="en-US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4972050" y="396701"/>
            <a:ext cx="1543050" cy="8452202"/>
          </a:xfrm>
        </p:spPr>
        <p:txBody>
          <a:bodyPr vert="eaVert"/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342900" y="396701"/>
            <a:ext cx="4514850" cy="8452202"/>
          </a:xfrm>
        </p:spPr>
        <p:txBody>
          <a:bodyPr vert="eaVert"/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 1"/>
          <p:cNvSpPr>
            <a:spLocks noGrp="1"/>
          </p:cNvSpPr>
          <p:nvPr>
            <p:ph type="title"/>
          </p:nvPr>
        </p:nvSpPr>
        <p:spPr>
          <a:xfrm>
            <a:off x="342900" y="396699"/>
            <a:ext cx="6172200" cy="1651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 タイトルの書式設定</a:t>
            </a:r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342900" y="2311402"/>
            <a:ext cx="6172200" cy="65375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2"/>
          </p:nvPr>
        </p:nvSpPr>
        <p:spPr>
          <a:xfrm>
            <a:off x="342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56B299-398B-4979-9E73-E20F41E712D2}" type="datetimeFigureOut">
              <a:rPr kumimoji="1" lang="ja-JP" altLang="en-US" smtClean="0"/>
              <a:pPr/>
              <a:t>2022/3/23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3"/>
          </p:nvPr>
        </p:nvSpPr>
        <p:spPr>
          <a:xfrm>
            <a:off x="2343150" y="9181396"/>
            <a:ext cx="21717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4"/>
          </p:nvPr>
        </p:nvSpPr>
        <p:spPr>
          <a:xfrm>
            <a:off x="4914900" y="9181396"/>
            <a:ext cx="1600200" cy="52740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27FFD-3D24-4EC2-AEC8-E83A8D96C0AC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/>
        </p:nvSpPr>
        <p:spPr>
          <a:xfrm>
            <a:off x="325853" y="3344749"/>
            <a:ext cx="6206293" cy="1862502"/>
          </a:xfrm>
          <a:prstGeom prst="rect">
            <a:avLst/>
          </a:prstGeom>
          <a:noFill/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新型コロナウィルス感染対策強化のため、</a:t>
            </a:r>
            <a:r>
              <a:rPr lang="ja-JP" altLang="en-US" b="1" u="sng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完全予約制</a:t>
            </a:r>
            <a:r>
              <a:rPr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とし、</a:t>
            </a: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面談時間はお一人</a:t>
            </a:r>
            <a:r>
              <a:rPr lang="en-US" altLang="ja-JP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30</a:t>
            </a:r>
            <a:r>
              <a:rPr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分とさせていただきます。</a:t>
            </a:r>
          </a:p>
          <a:p>
            <a:pPr>
              <a:lnSpc>
                <a:spcPct val="150000"/>
              </a:lnSpc>
            </a:pPr>
            <a:r>
              <a:rPr lang="ja-JP" altLang="en-US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当日発熱・風邪等の症状が有る方は、対面相談をお断りさせていただきます。</a:t>
            </a:r>
          </a:p>
        </p:txBody>
      </p:sp>
      <p:pic>
        <p:nvPicPr>
          <p:cNvPr id="5" name="図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60" y="9349155"/>
            <a:ext cx="422160" cy="422160"/>
          </a:xfrm>
          <a:prstGeom prst="rect">
            <a:avLst/>
          </a:prstGeom>
        </p:spPr>
      </p:pic>
      <p:sp>
        <p:nvSpPr>
          <p:cNvPr id="32" name="角丸四角形 31"/>
          <p:cNvSpPr/>
          <p:nvPr/>
        </p:nvSpPr>
        <p:spPr>
          <a:xfrm>
            <a:off x="480325" y="1816463"/>
            <a:ext cx="5897350" cy="1403947"/>
          </a:xfrm>
          <a:prstGeom prst="roundRect">
            <a:avLst>
              <a:gd name="adj" fmla="val 9874"/>
            </a:avLst>
          </a:prstGeom>
          <a:noFill/>
          <a:ln w="19050" cmpd="sng">
            <a:solidFill>
              <a:srgbClr val="002060"/>
            </a:solidFill>
          </a:ln>
          <a:effectLst/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/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ja-JP" altLang="en-US" sz="1600" dirty="0">
                <a:solidFill>
                  <a:schemeClr val="tx1"/>
                </a:solidFill>
              </a:rPr>
              <a:t>○ 症状、通院状況、職務経験等を相談しながら、再就職の検討や　　　</a:t>
            </a:r>
            <a:endParaRPr lang="en-US" altLang="ja-JP" sz="1600" dirty="0">
              <a:solidFill>
                <a:schemeClr val="tx1"/>
              </a:solidFill>
            </a:endParaRPr>
          </a:p>
          <a:p>
            <a:r>
              <a:rPr lang="ja-JP" altLang="en-US" sz="1600" dirty="0">
                <a:solidFill>
                  <a:schemeClr val="tx1"/>
                </a:solidFill>
              </a:rPr>
              <a:t>　　求人の紹介を行います。　　　　　　　　　　　　　　　　　　　</a:t>
            </a:r>
          </a:p>
          <a:p>
            <a:r>
              <a:rPr lang="ja-JP" altLang="en-US" sz="1600" dirty="0">
                <a:solidFill>
                  <a:schemeClr val="tx1"/>
                </a:solidFill>
              </a:rPr>
              <a:t>○ 仕事復帰の不安解消のための相談に応じます。</a:t>
            </a:r>
          </a:p>
          <a:p>
            <a:r>
              <a:rPr lang="ja-JP" altLang="en-US" sz="1600" dirty="0">
                <a:solidFill>
                  <a:schemeClr val="tx1"/>
                </a:solidFill>
              </a:rPr>
              <a:t>○ 応募書類の作成や面接の受け方についてアドバイスします。</a:t>
            </a:r>
          </a:p>
          <a:p>
            <a:r>
              <a:rPr lang="ja-JP" altLang="en-US" sz="1600" dirty="0">
                <a:solidFill>
                  <a:schemeClr val="tx1"/>
                </a:solidFill>
              </a:rPr>
              <a:t>○ 職業訓練や就職支援セミナーなどをご紹介します。</a:t>
            </a:r>
          </a:p>
          <a:p>
            <a:pPr algn="ctr"/>
            <a:endParaRPr lang="ja-JP" altLang="en-US" sz="1600" dirty="0">
              <a:solidFill>
                <a:srgbClr val="00B05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69571" y="-51556"/>
            <a:ext cx="6597590" cy="985327"/>
          </a:xfrm>
        </p:spPr>
        <p:txBody>
          <a:bodyPr>
            <a:normAutofit/>
          </a:bodyPr>
          <a:lstStyle/>
          <a:p>
            <a:pPr indent="87313"/>
            <a:r>
              <a:rPr kumimoji="1" lang="ja-JP" altLang="en-US" sz="2800" b="1" dirty="0">
                <a:solidFill>
                  <a:srgbClr val="0000CC"/>
                </a:solidFill>
                <a:latin typeface="HG丸ｺﾞｼｯｸM-PRO" pitchFamily="50" charset="-128"/>
                <a:ea typeface="HG丸ｺﾞｼｯｸM-PRO" pitchFamily="50" charset="-128"/>
              </a:rPr>
              <a:t>長期療養しながら、</a:t>
            </a:r>
            <a:r>
              <a:rPr lang="ja-JP" altLang="en-US" sz="2800" b="1" dirty="0">
                <a:solidFill>
                  <a:srgbClr val="0000CC"/>
                </a:solidFill>
                <a:latin typeface="HG丸ｺﾞｼｯｸM-PRO" pitchFamily="50" charset="-128"/>
                <a:ea typeface="HG丸ｺﾞｼｯｸM-PRO" pitchFamily="50" charset="-128"/>
              </a:rPr>
              <a:t>働きたい</a:t>
            </a:r>
            <a:r>
              <a:rPr kumimoji="1" lang="ja-JP" altLang="en-US" sz="2800" b="1" dirty="0">
                <a:solidFill>
                  <a:srgbClr val="0000CC"/>
                </a:solidFill>
                <a:latin typeface="HG丸ｺﾞｼｯｸM-PRO" pitchFamily="50" charset="-128"/>
                <a:ea typeface="HG丸ｺﾞｼｯｸM-PRO" pitchFamily="50" charset="-128"/>
              </a:rPr>
              <a:t>方へ</a:t>
            </a:r>
            <a:br>
              <a:rPr kumimoji="1" lang="en-US" altLang="ja-JP" sz="2000" b="1" dirty="0">
                <a:solidFill>
                  <a:srgbClr val="0000CC"/>
                </a:solidFill>
                <a:latin typeface="HG丸ｺﾞｼｯｸM-PRO" pitchFamily="50" charset="-128"/>
                <a:ea typeface="HG丸ｺﾞｼｯｸM-PRO" pitchFamily="50" charset="-128"/>
              </a:rPr>
            </a:br>
            <a:r>
              <a:rPr lang="ja-JP" altLang="en-US" sz="2000" b="1" dirty="0">
                <a:solidFill>
                  <a:srgbClr val="0000CC"/>
                </a:solidFill>
                <a:latin typeface="HG丸ｺﾞｼｯｸM-PRO" pitchFamily="50" charset="-128"/>
                <a:ea typeface="HG丸ｺﾞｼｯｸM-PRO" pitchFamily="50" charset="-128"/>
              </a:rPr>
              <a:t>～ハローワーク高松による出張就職相談のご案内～</a:t>
            </a:r>
            <a:endParaRPr kumimoji="1" lang="ja-JP" altLang="en-US" sz="2000" b="1" dirty="0">
              <a:solidFill>
                <a:srgbClr val="0000CC"/>
              </a:solidFill>
              <a:latin typeface="HG丸ｺﾞｼｯｸM-PRO" pitchFamily="50" charset="-128"/>
              <a:ea typeface="HG丸ｺﾞｼｯｸM-PRO" pitchFamily="50" charset="-128"/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133060" y="700192"/>
            <a:ext cx="6534101" cy="1138434"/>
          </a:xfrm>
          <a:noFill/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marL="87313" algn="l">
              <a:lnSpc>
                <a:spcPts val="1900"/>
              </a:lnSpc>
              <a:spcBef>
                <a:spcPts val="0"/>
              </a:spcBef>
            </a:pPr>
            <a:endParaRPr lang="en-US" altLang="ja-JP" sz="1600" b="1" dirty="0">
              <a:solidFill>
                <a:srgbClr val="FF0000"/>
              </a:solidFill>
              <a:latin typeface="メイリオ" pitchFamily="50" charset="-128"/>
              <a:ea typeface="メイリオ" pitchFamily="50" charset="-128"/>
              <a:cs typeface="メイリオ" pitchFamily="50" charset="-128"/>
            </a:endParaRPr>
          </a:p>
          <a:p>
            <a:pPr marL="87313" algn="l">
              <a:lnSpc>
                <a:spcPts val="1900"/>
              </a:lnSpc>
              <a:spcBef>
                <a:spcPts val="0"/>
              </a:spcBef>
            </a:pPr>
            <a:r>
              <a:rPr lang="ja-JP" altLang="en-US" sz="2000" b="1" dirty="0">
                <a:solidFill>
                  <a:srgbClr val="3366FF"/>
                </a:solidFill>
                <a:latin typeface="メイリオ" pitchFamily="50" charset="-128"/>
                <a:ea typeface="メイリオ" pitchFamily="50" charset="-128"/>
                <a:cs typeface="メイリオ" pitchFamily="50" charset="-128"/>
              </a:rPr>
              <a:t>  </a:t>
            </a:r>
            <a:r>
              <a:rPr lang="ja-JP" altLang="en-US" sz="1800" b="1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就労に関する悩み・</a:t>
            </a:r>
            <a:r>
              <a:rPr lang="ja-JP" altLang="en-US" sz="1800" b="1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不安 をハローワーク高松が対応します</a:t>
            </a:r>
            <a:endParaRPr lang="ja-JP" altLang="en-US" sz="800" b="1" dirty="0">
              <a:solidFill>
                <a:schemeClr val="tx1"/>
              </a:solidFill>
              <a:latin typeface="HG丸ｺﾞｼｯｸM-PRO" panose="020F0600000000000000" pitchFamily="50" charset="-128"/>
              <a:ea typeface="HG丸ｺﾞｼｯｸM-PRO" panose="020F0600000000000000" pitchFamily="50" charset="-128"/>
              <a:cs typeface="メイリオ" pitchFamily="50" charset="-128"/>
            </a:endParaRPr>
          </a:p>
          <a:p>
            <a:pPr marL="87313" algn="l">
              <a:lnSpc>
                <a:spcPts val="1900"/>
              </a:lnSpc>
              <a:spcBef>
                <a:spcPts val="0"/>
              </a:spcBef>
            </a:pPr>
            <a:r>
              <a:rPr lang="ja-JP" altLang="en-US" sz="16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　　ハローワーク高松から、専門の就職支援担当者「就職支援ナビ</a:t>
            </a:r>
          </a:p>
          <a:p>
            <a:pPr marL="87313" algn="l">
              <a:lnSpc>
                <a:spcPts val="1900"/>
              </a:lnSpc>
              <a:spcBef>
                <a:spcPts val="0"/>
              </a:spcBef>
            </a:pPr>
            <a:r>
              <a:rPr lang="ja-JP" altLang="en-US" sz="1600" dirty="0">
                <a:solidFill>
                  <a:schemeClr val="tx1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itchFamily="50" charset="-128"/>
              </a:rPr>
              <a:t>　ゲーター」が院内に出張し、あなたの就職を支援します。</a:t>
            </a:r>
          </a:p>
        </p:txBody>
      </p:sp>
      <p:sp>
        <p:nvSpPr>
          <p:cNvPr id="14" name="テキスト ボックス 13"/>
          <p:cNvSpPr txBox="1"/>
          <p:nvPr/>
        </p:nvSpPr>
        <p:spPr>
          <a:xfrm>
            <a:off x="1608218" y="5366823"/>
            <a:ext cx="4923928" cy="89255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>
            <a:solidFill>
              <a:schemeClr val="accent6">
                <a:lumMod val="75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香川大学医学部附属病院 がん相談支援センター</a:t>
            </a:r>
            <a:endParaRPr kumimoji="1"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メイリオ" panose="020B0604030504040204" pitchFamily="50" charset="-128"/>
            </a:endParaRPr>
          </a:p>
          <a:p>
            <a:r>
              <a:rPr lang="ja-JP" altLang="en-US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　出張相談窓口　　　</a:t>
            </a:r>
            <a:r>
              <a:rPr lang="en-US" altLang="ja-JP" sz="16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TEL:087-891-2473</a:t>
            </a:r>
            <a:endParaRPr kumimoji="1" lang="en-US" altLang="ja-JP" sz="1600" b="1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メイリオ" panose="020B0604030504040204" pitchFamily="50" charset="-128"/>
            </a:endParaRPr>
          </a:p>
          <a:p>
            <a:pPr algn="ctr"/>
            <a:r>
              <a:rPr kumimoji="1" lang="ja-JP" altLang="en-US" sz="2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相談日前日</a:t>
            </a:r>
            <a:r>
              <a:rPr kumimoji="1" lang="en-US" altLang="ja-JP" sz="2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13</a:t>
            </a:r>
            <a:r>
              <a:rPr kumimoji="1" lang="ja-JP" altLang="en-US" sz="2000" b="1" dirty="0">
                <a:solidFill>
                  <a:srgbClr val="FF000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時までにご連絡下さい。</a:t>
            </a:r>
          </a:p>
        </p:txBody>
      </p:sp>
      <p:sp>
        <p:nvSpPr>
          <p:cNvPr id="34" name="テキスト ボックス 33"/>
          <p:cNvSpPr txBox="1"/>
          <p:nvPr/>
        </p:nvSpPr>
        <p:spPr>
          <a:xfrm>
            <a:off x="632500" y="8734205"/>
            <a:ext cx="5644661" cy="52322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相談日　第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1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木曜日・第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3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火曜日 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10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時～</a:t>
            </a:r>
            <a:r>
              <a:rPr kumimoji="1" lang="en-US" altLang="ja-JP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15</a:t>
            </a:r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時</a:t>
            </a:r>
            <a:endParaRPr kumimoji="1" lang="en-US" altLang="ja-JP" sz="1400" b="1" dirty="0">
              <a:latin typeface="HG丸ｺﾞｼｯｸM-PRO" panose="020F0600000000000000" pitchFamily="50" charset="-128"/>
              <a:ea typeface="HG丸ｺﾞｼｯｸM-PRO" panose="020F0600000000000000" pitchFamily="50" charset="-128"/>
              <a:cs typeface="メイリオ" panose="020B0604030504040204" pitchFamily="50" charset="-128"/>
            </a:endParaRPr>
          </a:p>
          <a:p>
            <a:r>
              <a:rPr kumimoji="1" lang="ja-JP" altLang="en-US" sz="14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＊</a:t>
            </a:r>
            <a:r>
              <a:rPr kumimoji="1"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  <a:cs typeface="メイリオ" panose="020B0604030504040204" pitchFamily="50" charset="-128"/>
              </a:rPr>
              <a:t>開催予定は変更する可能性が有りますのでご了承ください</a:t>
            </a:r>
          </a:p>
        </p:txBody>
      </p:sp>
      <p:sp>
        <p:nvSpPr>
          <p:cNvPr id="28" name="Text Box 17"/>
          <p:cNvSpPr txBox="1">
            <a:spLocks noChangeArrowheads="1"/>
          </p:cNvSpPr>
          <p:nvPr/>
        </p:nvSpPr>
        <p:spPr bwMode="auto">
          <a:xfrm>
            <a:off x="419691" y="9129464"/>
            <a:ext cx="2840647" cy="819978"/>
          </a:xfrm>
          <a:prstGeom prst="rect">
            <a:avLst/>
          </a:prstGeom>
          <a:noFill/>
          <a:ln w="6350" cap="rnd">
            <a:noFill/>
            <a:prstDash val="sysDot"/>
            <a:miter lim="800000"/>
            <a:headEnd/>
            <a:tailEnd/>
          </a:ln>
        </p:spPr>
        <p:txBody>
          <a:bodyPr vert="horz" wrap="square" lIns="0" tIns="36000" rIns="0" bIns="0" numCol="1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ja-JP" altLang="en-US" sz="1400" b="1" dirty="0">
                <a:latin typeface="HG丸ｺﾞｼｯｸM-PRO" pitchFamily="50" charset="-128"/>
                <a:ea typeface="HG丸ｺﾞｼｯｸM-PRO" pitchFamily="50" charset="-128"/>
                <a:cs typeface="ＭＳ Ｐゴシック" pitchFamily="50" charset="-128"/>
              </a:rPr>
              <a:t>香川労働局　ハローワーク高松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altLang="ja-JP" sz="1400" b="1" dirty="0">
                <a:latin typeface="+mn-ea"/>
              </a:rPr>
              <a:t>TEL</a:t>
            </a:r>
            <a:r>
              <a:rPr lang="ja-JP" altLang="en-US" sz="1400" b="1" dirty="0">
                <a:latin typeface="+mn-ea"/>
              </a:rPr>
              <a:t>：　０８７－８０６－００４５</a:t>
            </a:r>
            <a:endParaRPr lang="ja-JP" altLang="en-US" sz="1400" b="1" dirty="0">
              <a:latin typeface="HG丸ｺﾞｼｯｸM-PRO" pitchFamily="50" charset="-128"/>
              <a:ea typeface="HG丸ｺﾞｼｯｸM-PRO" pitchFamily="50" charset="-128"/>
              <a:cs typeface="ＭＳ Ｐゴシック" pitchFamily="50" charset="-128"/>
            </a:endParaRPr>
          </a:p>
        </p:txBody>
      </p:sp>
      <p:sp>
        <p:nvSpPr>
          <p:cNvPr id="40" name="正方形/長方形 39"/>
          <p:cNvSpPr/>
          <p:nvPr/>
        </p:nvSpPr>
        <p:spPr>
          <a:xfrm>
            <a:off x="3104964" y="9059362"/>
            <a:ext cx="39244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ja-JP" altLang="en-US" sz="1600" b="1" dirty="0">
                <a:latin typeface="+mn-ea"/>
              </a:rPr>
              <a:t>　</a:t>
            </a:r>
            <a:endParaRPr lang="en-US" altLang="ja-JP" sz="1600" b="1" dirty="0">
              <a:latin typeface="+mn-ea"/>
            </a:endParaRPr>
          </a:p>
          <a:p>
            <a:r>
              <a:rPr lang="ja-JP" altLang="en-US" sz="11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受付時間：月曜日～金曜日（祝日及び年末年始を除く）</a:t>
            </a:r>
          </a:p>
          <a:p>
            <a:r>
              <a:rPr lang="ja-JP" altLang="en-US" sz="1200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　　　　  ８時３０分～１７時１５分</a:t>
            </a:r>
            <a:endParaRPr lang="ja-JP" altLang="en-US" sz="1400" dirty="0">
              <a:solidFill>
                <a:schemeClr val="bg1">
                  <a:lumMod val="75000"/>
                </a:schemeClr>
              </a:solidFill>
              <a:latin typeface="+mn-ea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480325" y="6326541"/>
            <a:ext cx="594901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altLang="ja-JP" b="1" dirty="0">
                <a:solidFill>
                  <a:srgbClr val="00B05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202</a:t>
            </a:r>
            <a:r>
              <a:rPr lang="ja-JP" altLang="en-US" b="1" dirty="0">
                <a:solidFill>
                  <a:srgbClr val="00B050"/>
                </a:solidFill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２年度ハローワーク高松による出張就職相談日</a:t>
            </a:r>
          </a:p>
        </p:txBody>
      </p:sp>
      <p:sp>
        <p:nvSpPr>
          <p:cNvPr id="11" name="角丸四角形 10"/>
          <p:cNvSpPr/>
          <p:nvPr/>
        </p:nvSpPr>
        <p:spPr>
          <a:xfrm>
            <a:off x="419691" y="5540509"/>
            <a:ext cx="1037402" cy="545179"/>
          </a:xfrm>
          <a:prstGeom prst="round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b="1" dirty="0">
                <a:latin typeface="HG丸ｺﾞｼｯｸM-PRO" panose="020F0600000000000000" pitchFamily="50" charset="-128"/>
                <a:ea typeface="HG丸ｺﾞｼｯｸM-PRO" panose="020F0600000000000000" pitchFamily="50" charset="-128"/>
              </a:rPr>
              <a:t>ご予約</a:t>
            </a:r>
          </a:p>
        </p:txBody>
      </p:sp>
      <p:sp>
        <p:nvSpPr>
          <p:cNvPr id="4" name="正方形/長方形 3"/>
          <p:cNvSpPr/>
          <p:nvPr/>
        </p:nvSpPr>
        <p:spPr>
          <a:xfrm>
            <a:off x="555220" y="6695873"/>
            <a:ext cx="461512" cy="16533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081" y="6684888"/>
            <a:ext cx="6193080" cy="1896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1420330"/>
      </p:ext>
    </p:extLst>
  </p:cSld>
  <p:clrMapOvr>
    <a:masterClrMapping/>
  </p:clrMapOvr>
</p:sld>
</file>

<file path=ppt/theme/theme1.xml><?xml version="1.0" encoding="utf-8"?>
<a:theme xmlns:a="http://schemas.openxmlformats.org/drawingml/2006/main" name="blan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2DA299AC048A4B8EA9C1D19079C1A32200C6EE85CFF4561049945C5AD9E67B5154" ma:contentTypeVersion="2" ma:contentTypeDescription="" ma:contentTypeScope="" ma:versionID="74af4844f41604c643bd92f042021f30">
  <xsd:schema xmlns:xsd="http://www.w3.org/2001/XMLSchema" xmlns:p="http://schemas.microsoft.com/office/2006/metadata/properties" xmlns:ns2="8B97BE19-CDDD-400E-817A-CFDD13F7EC12" targetNamespace="http://schemas.microsoft.com/office/2006/metadata/properties" ma:root="true" ma:fieldsID="6dfb103be64c84caafc238fb89ca001b" ns2:_="">
    <xsd:import namespace="8B97BE19-CDDD-400E-817A-CFDD13F7EC12"/>
    <xsd:element name="properties">
      <xsd:complexType>
        <xsd:sequence>
          <xsd:element name="documentManagement">
            <xsd:complexType>
              <xsd:all>
                <xsd:element ref="ns2:ClassLarge" minOccurs="0"/>
                <xsd:element ref="ns2:ClassMedium" minOccurs="0"/>
                <xsd:element ref="ns2:ClassSmall" minOccurs="0"/>
                <xsd:element ref="ns2:GyoseiFile" minOccurs="0"/>
                <xsd:element ref="ns2:CreatedBy" minOccurs="0"/>
                <xsd:element ref="ns2:PreservationPeriod" minOccurs="0"/>
                <xsd:element ref="ns2:PreservationPeriodExpire" minOccurs="0"/>
                <xsd:element ref="ns2:CreatedDate" minOccurs="0"/>
                <xsd:element ref="ns2:FixationStatus" minOccurs="0"/>
                <xsd:element ref="ns2:EditorWithSpace" minOccurs="0"/>
              </xsd:all>
            </xsd:complexType>
          </xsd:element>
        </xsd:sequence>
      </xsd:complexType>
    </xsd:element>
  </xsd:schema>
  <xsd:schema xmlns:xsd="http://www.w3.org/2001/XMLSchema" xmlns:dms="http://schemas.microsoft.com/office/2006/documentManagement/types" targetNamespace="8B97BE19-CDDD-400E-817A-CFDD13F7EC12" elementFormDefault="qualified">
    <xsd:import namespace="http://schemas.microsoft.com/office/2006/documentManagement/types"/>
    <xsd:element name="ClassLarge" ma:index="8" nillable="true" ma:displayName="大分類" ma:hidden="true" ma:internalName="ClassLarge" ma:readOnly="true">
      <xsd:simpleType>
        <xsd:restriction base="dms:Unknown"/>
      </xsd:simpleType>
    </xsd:element>
    <xsd:element name="ClassMedium" ma:index="9" nillable="true" ma:displayName="中分類" ma:hidden="true" ma:internalName="ClassMedium" ma:readOnly="true">
      <xsd:simpleType>
        <xsd:restriction base="dms:Unknown"/>
      </xsd:simpleType>
    </xsd:element>
    <xsd:element name="ClassSmall" ma:index="10" nillable="true" ma:displayName="小分類" ma:hidden="true" ma:internalName="ClassSmall" ma:readOnly="true">
      <xsd:simpleType>
        <xsd:restriction base="dms:Unknown"/>
      </xsd:simpleType>
    </xsd:element>
    <xsd:element name="GyoseiFile" ma:index="11" nillable="true" ma:displayName="行政文書ファイル名" ma:hidden="true" ma:internalName="GyoseiFile" ma:readOnly="true">
      <xsd:simpleType>
        <xsd:restriction base="dms:Unknown"/>
      </xsd:simpleType>
    </xsd:element>
    <xsd:element name="CreatedBy" ma:index="12" nillable="true" ma:displayName="作成課/係・作成者" ma:hidden="true" ma:internalName="CreatedBy" ma:readOnly="true">
      <xsd:simpleType>
        <xsd:restriction base="dms:Unknown"/>
      </xsd:simpleType>
    </xsd:element>
    <xsd:element name="PreservationPeriod" ma:index="13" nillable="true" ma:displayName="保存期間" ma:hidden="true" ma:internalName="PreservationPeriod" ma:readOnly="true">
      <xsd:simpleType>
        <xsd:restriction base="dms:Unknown"/>
      </xsd:simpleType>
    </xsd:element>
    <xsd:element name="PreservationPeriodExpire" ma:index="14" nillable="true" ma:displayName="保存期間満了時期" ma:format="DateOnly" ma:hidden="true" ma:internalName="PreservationPeriodExpire" ma:readOnly="true">
      <xsd:simpleType>
        <xsd:restriction base="dms:Unknown"/>
      </xsd:simpleType>
    </xsd:element>
    <xsd:element name="CreatedDate" ma:index="15" nillable="true" ma:displayName="作成年月日" ma:hidden="true" ma:internalName="CreatedDate" ma:readOnly="true">
      <xsd:simpleType>
        <xsd:restriction base="dms:Unknown"/>
      </xsd:simpleType>
    </xsd:element>
    <xsd:element name="FixationStatus" ma:index="16" nillable="true" ma:displayName="確定状況" ma:hidden="true" ma:internalName="FixationStatus" ma:readOnly="true">
      <xsd:simpleType>
        <xsd:restriction base="dms:Unknown"/>
      </xsd:simpleType>
    </xsd:element>
    <xsd:element name="EditorWithSpace" ma:index="18" nillable="true" ma:displayName="更新者　　　　　　" ma:hidden="true" ma:internalName="EditorWithSpace" ma:readOnly="true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 ma:readOnly="true"/>
        <xsd:element ref="dc:title" minOccurs="0" maxOccurs="1" ma:index="17" ma:displayName="タイトル" ma:readOnly="tru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Props1.xml><?xml version="1.0" encoding="utf-8"?>
<ds:datastoreItem xmlns:ds="http://schemas.openxmlformats.org/officeDocument/2006/customXml" ds:itemID="{EF67508F-6375-4A0C-85AE-04389F0CA327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FE84D70-7E4C-45B1-84C2-C349BA309ECA}">
  <ds:schemaRefs>
    <ds:schemaRef ds:uri="http://purl.org/dc/elements/1.1/"/>
    <ds:schemaRef ds:uri="http://schemas.microsoft.com/office/2006/metadata/properties"/>
    <ds:schemaRef ds:uri="8B97BE19-CDDD-400E-817A-CFDD13F7EC12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purl.org/dc/dcmitype/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8402A8BB-0868-41B5-84E7-1C2FBCBE42A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8B97BE19-CDDD-400E-817A-CFDD13F7EC12"/>
    <ds:schemaRef ds:uri="http://schemas.microsoft.com/office/2006/documentManagement/types"/>
    <ds:schemaRef ds:uri="http://schemas.openxmlformats.org/package/2006/metadata/core-properties"/>
    <ds:schemaRef ds:uri="http://purl.org/dc/elements/1.1/"/>
    <ds:schemaRef ds:uri="http://purl.org/dc/terms/"/>
    <ds:schemaRef ds:uri="http://schemas.microsoft.com/office/internal/2005/internalDocumentatio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1855</TotalTime>
  <Words>290</Words>
  <Application>Microsoft Office PowerPoint</Application>
  <PresentationFormat>A4 210 x 297 mm</PresentationFormat>
  <Paragraphs>25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7" baseType="lpstr">
      <vt:lpstr>HG丸ｺﾞｼｯｸM-PRO</vt:lpstr>
      <vt:lpstr>ＭＳ Ｐゴシック</vt:lpstr>
      <vt:lpstr>メイリオ</vt:lpstr>
      <vt:lpstr>Arial</vt:lpstr>
      <vt:lpstr>Calibri</vt:lpstr>
      <vt:lpstr>blank</vt:lpstr>
      <vt:lpstr>長期療養しながら、働きたい方へ ～ハローワーク高松による出張就職相談のご案内～</vt:lpstr>
    </vt:vector>
  </TitlesOfParts>
  <Company>厚生労働省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がん等の長期の療養を受けながら就業を希望する方へ ～ハローワーク○○による 就職支援のご案内～</dc:title>
  <dc:creator>厚生労働省ネットワークシステム</dc:creator>
  <cp:lastModifiedBy>裕子 永尾</cp:lastModifiedBy>
  <cp:revision>219</cp:revision>
  <cp:lastPrinted>2022-03-23T06:45:18Z</cp:lastPrinted>
  <dcterms:created xsi:type="dcterms:W3CDTF">2013-01-22T12:32:15Z</dcterms:created>
  <dcterms:modified xsi:type="dcterms:W3CDTF">2022-03-23T06:46:01Z</dcterms:modified>
</cp:coreProperties>
</file>